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0" r:id="rId3"/>
    <p:sldId id="291" r:id="rId4"/>
    <p:sldId id="262" r:id="rId5"/>
    <p:sldId id="258" r:id="rId6"/>
    <p:sldId id="261" r:id="rId7"/>
    <p:sldId id="263" r:id="rId8"/>
    <p:sldId id="264" r:id="rId9"/>
    <p:sldId id="270" r:id="rId10"/>
    <p:sldId id="283" r:id="rId11"/>
    <p:sldId id="276" r:id="rId12"/>
    <p:sldId id="297" r:id="rId13"/>
    <p:sldId id="266" r:id="rId14"/>
    <p:sldId id="281" r:id="rId15"/>
    <p:sldId id="284" r:id="rId16"/>
    <p:sldId id="285" r:id="rId17"/>
    <p:sldId id="286" r:id="rId18"/>
    <p:sldId id="287" r:id="rId19"/>
    <p:sldId id="288" r:id="rId20"/>
    <p:sldId id="277" r:id="rId21"/>
    <p:sldId id="301" r:id="rId22"/>
    <p:sldId id="280" r:id="rId23"/>
    <p:sldId id="293" r:id="rId24"/>
    <p:sldId id="299" r:id="rId25"/>
    <p:sldId id="300" r:id="rId26"/>
    <p:sldId id="302" r:id="rId27"/>
    <p:sldId id="303" r:id="rId28"/>
    <p:sldId id="296" r:id="rId29"/>
    <p:sldId id="304" r:id="rId30"/>
    <p:sldId id="290" r:id="rId31"/>
    <p:sldId id="294" r:id="rId32"/>
    <p:sldId id="289" r:id="rId33"/>
    <p:sldId id="298" r:id="rId34"/>
    <p:sldId id="278" r:id="rId35"/>
    <p:sldId id="292" r:id="rId36"/>
    <p:sldId id="295" r:id="rId37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showAnimation="1" encoding="windows-125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B9C92-A3F8-4B5F-A454-EA0FB0EA6C65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348BC-B870-4636-AFE2-2A233B72B5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48BC-B870-4636-AFE2-2A233B72B5A9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2AD62-786F-488C-982B-1C159318EB8A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6700E-B137-4F6B-B5FB-94DB0F32C4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20" y="2500306"/>
            <a:ext cx="8286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Реализация </a:t>
            </a:r>
            <a:r>
              <a:rPr lang="ru-RU" sz="4400" b="1" dirty="0" err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межпредметных</a:t>
            </a:r>
            <a:r>
              <a:rPr lang="ru-RU" sz="4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 </a:t>
            </a:r>
          </a:p>
          <a:p>
            <a:pPr algn="ctr"/>
            <a:r>
              <a:rPr lang="ru-RU" sz="4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связей </a:t>
            </a:r>
            <a:r>
              <a:rPr lang="ru-RU" sz="4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в</a:t>
            </a:r>
            <a:r>
              <a:rPr lang="en-US" sz="4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 </a:t>
            </a:r>
            <a:r>
              <a:rPr lang="ru-RU" sz="4400" b="1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процессе изучения </a:t>
            </a:r>
            <a:r>
              <a:rPr lang="ru-RU" sz="44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itchFamily="82" charset="0"/>
              </a:rPr>
              <a:t>модулей ОРКСЭ</a:t>
            </a:r>
            <a:endParaRPr lang="ru-RU" sz="44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8861" y="4357694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Подготовила презентацию: Гончарова Нина Валентиновна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          Учитель начальных классов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857364"/>
            <a:ext cx="9001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Государственное бюджетное образовательное учреждение города Севастополя                                                                              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«Средняя общеобразовательная школа № 34 им. Александра Шостака»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492919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2019 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0"/>
            <a:ext cx="5186370" cy="50004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Музыка, ИЗО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4143380"/>
            <a:ext cx="5472122" cy="4286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     «Пейзаж родной земли»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4" descr="https://pp.userapi.com/c845018/v845018584/17666f/Y44LMzxlA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500042"/>
            <a:ext cx="4857784" cy="353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s://pp.userapi.com/c851424/v851424633/888b1/CY_nFayEf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26685" cy="271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sun9-2.userapi.com/c840736/v840736853/78509/ST8luQGNRTc.jpg"/>
          <p:cNvPicPr/>
          <p:nvPr/>
        </p:nvPicPr>
        <p:blipFill>
          <a:blip r:embed="rId4"/>
          <a:srcRect t="16328" b="38776"/>
          <a:stretch>
            <a:fillRect/>
          </a:stretch>
        </p:blipFill>
        <p:spPr bwMode="auto">
          <a:xfrm>
            <a:off x="3071802" y="4643446"/>
            <a:ext cx="5940425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https://pp.userapi.com/c844520/v844520993/1759cc/thwmiaHdDhE.jpg"/>
          <p:cNvPicPr>
            <a:picLocks noChangeAspect="1" noChangeArrowheads="1"/>
          </p:cNvPicPr>
          <p:nvPr/>
        </p:nvPicPr>
        <p:blipFill>
          <a:blip r:embed="rId5" cstate="print"/>
          <a:srcRect r="1923" b="5130"/>
          <a:stretch>
            <a:fillRect/>
          </a:stretch>
        </p:blipFill>
        <p:spPr bwMode="auto">
          <a:xfrm rot="16200000">
            <a:off x="-554164" y="3374910"/>
            <a:ext cx="4037254" cy="2928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0"/>
            <a:ext cx="5900750" cy="50004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Изобразительное искусство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643174" y="500042"/>
            <a:ext cx="6357982" cy="1143009"/>
          </a:xfrm>
        </p:spPr>
        <p:txBody>
          <a:bodyPr>
            <a:normAutofit fontScale="475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уроках изобразительного искусства по учебнику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Л.А.Неменской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«Каждый народ художник» мы знакомимся с истоками родного искусства: это природа, предметы быта, одежда людей, постройки, в том числе, конечно же, постройка здания храма.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:\Scan10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29"/>
            <a:ext cx="4500562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орксэ опыт\орксэ\2004-01-01\Scan10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57628"/>
            <a:ext cx="4357718" cy="2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https://pp.userapi.com/c852136/v852136409/8c7cf/fWqI9AN_k6o.jpg"/>
          <p:cNvPicPr>
            <a:picLocks noChangeAspect="1" noChangeArrowheads="1"/>
          </p:cNvPicPr>
          <p:nvPr/>
        </p:nvPicPr>
        <p:blipFill>
          <a:blip r:embed="rId4" cstate="print"/>
          <a:srcRect l="2160" t="5760" r="639" b="30879"/>
          <a:stretch>
            <a:fillRect/>
          </a:stretch>
        </p:blipFill>
        <p:spPr bwMode="auto">
          <a:xfrm>
            <a:off x="3357554" y="1285860"/>
            <a:ext cx="5000660" cy="244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https://pp.userapi.com/c852136/v852136409/8c81d/gj6MBIezfW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446484" y="446484"/>
            <a:ext cx="3571876" cy="2678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Окружающий мир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642918"/>
            <a:ext cx="8358246" cy="121444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Одна из целей изучения курса «Окружающий мир» по учебнику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 А. Плешакова направлена на духовно-нравственное развитие и воспитание личности гражданина России в условиях культурного и конфессионального многообразия российского общества.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pp.userapi.com/c845420/v845420950/179979/2zY70EOOQbo.jpg"/>
          <p:cNvPicPr>
            <a:picLocks noChangeAspect="1" noChangeArrowheads="1"/>
          </p:cNvPicPr>
          <p:nvPr/>
        </p:nvPicPr>
        <p:blipFill>
          <a:blip r:embed="rId2" cstate="print"/>
          <a:srcRect t="4082"/>
          <a:stretch>
            <a:fillRect/>
          </a:stretch>
        </p:blipFill>
        <p:spPr bwMode="auto">
          <a:xfrm rot="16200000">
            <a:off x="-456058" y="2456266"/>
            <a:ext cx="4357718" cy="3159914"/>
          </a:xfrm>
          <a:prstGeom prst="rect">
            <a:avLst/>
          </a:prstGeom>
          <a:noFill/>
        </p:spPr>
      </p:pic>
      <p:pic>
        <p:nvPicPr>
          <p:cNvPr id="9" name="Рисунок 8" descr="https://pp.userapi.com/c846521/v846521950/175a24/SFuR6pleoi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786183" y="2000239"/>
            <a:ext cx="442915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https://pp.userapi.com/c851120/v851120672/8d01a/NgMRLlxdYKY.jpg"/>
          <p:cNvPicPr>
            <a:picLocks noChangeAspect="1" noChangeArrowheads="1"/>
          </p:cNvPicPr>
          <p:nvPr/>
        </p:nvPicPr>
        <p:blipFill>
          <a:blip r:embed="rId4" cstate="print"/>
          <a:srcRect l="1851" t="7407"/>
          <a:stretch>
            <a:fillRect/>
          </a:stretch>
        </p:blipFill>
        <p:spPr bwMode="auto">
          <a:xfrm rot="16200000">
            <a:off x="5725475" y="3418535"/>
            <a:ext cx="3836720" cy="2714643"/>
          </a:xfrm>
          <a:prstGeom prst="rect">
            <a:avLst/>
          </a:prstGeom>
          <a:noFill/>
        </p:spPr>
      </p:pic>
      <p:pic>
        <p:nvPicPr>
          <p:cNvPr id="11" name="Рисунок 10" descr="https://pp.userapi.com/c850228/v850228950/b4bfc/OGF-VkykEe4.jpg"/>
          <p:cNvPicPr/>
          <p:nvPr/>
        </p:nvPicPr>
        <p:blipFill>
          <a:blip r:embed="rId5"/>
          <a:srcRect l="2381" r="8333" b="11309"/>
          <a:stretch>
            <a:fillRect/>
          </a:stretch>
        </p:blipFill>
        <p:spPr bwMode="auto">
          <a:xfrm rot="10800000">
            <a:off x="3357554" y="3429000"/>
            <a:ext cx="2643206" cy="325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pp.userapi.com/c852028/v852028099/8a172/T-NJTrCuZ0s.jpg"/>
          <p:cNvPicPr>
            <a:picLocks noChangeAspect="1" noChangeArrowheads="1"/>
          </p:cNvPicPr>
          <p:nvPr/>
        </p:nvPicPr>
        <p:blipFill>
          <a:blip r:embed="rId6" cstate="print"/>
          <a:srcRect l="7437" t="51571" r="40497" b="14050"/>
          <a:stretch>
            <a:fillRect/>
          </a:stretch>
        </p:blipFill>
        <p:spPr bwMode="auto">
          <a:xfrm>
            <a:off x="0" y="6000768"/>
            <a:ext cx="1730997" cy="857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Музыка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714381"/>
          </a:xfrm>
        </p:spPr>
        <p:txBody>
          <a:bodyPr>
            <a:normAutofit fontScale="47500" lnSpcReduction="20000"/>
          </a:bodyPr>
          <a:lstStyle/>
          <a:p>
            <a:pPr lvl="0"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На уроках музыки по программе Г.П.Сергеевой , Е.Д. Критской довольно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занятий по знакомству школьников с духовной музыкой, что способствует музыкальному развитию обучающихся, обогащению их духовного мира.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" name="Picture 2" descr="https://pp.userapi.com/c848620/v848620584/feb4f/Aiy0gNPX_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92944" y="678637"/>
            <a:ext cx="4071966" cy="542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14414" y="5357826"/>
            <a:ext cx="5000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Гимн России</a:t>
            </a:r>
          </a:p>
          <a:p>
            <a:r>
              <a:rPr lang="ru-RU" dirty="0" smtClean="0"/>
              <a:t>«С чего начинается Родина"</a:t>
            </a:r>
          </a:p>
          <a:p>
            <a:r>
              <a:rPr lang="ru-RU" dirty="0" smtClean="0"/>
              <a:t>"У моей России…"</a:t>
            </a:r>
          </a:p>
          <a:p>
            <a:r>
              <a:rPr lang="ru-RU" dirty="0" smtClean="0"/>
              <a:t>"Ты живи, моя Россия"</a:t>
            </a:r>
          </a:p>
          <a:p>
            <a:r>
              <a:rPr lang="ru-RU" dirty="0" smtClean="0"/>
              <a:t>"Наш край", "Подмосковные вечера" и мн.др.</a:t>
            </a:r>
            <a:endParaRPr lang="ru-RU" dirty="0"/>
          </a:p>
        </p:txBody>
      </p:sp>
      <p:pic>
        <p:nvPicPr>
          <p:cNvPr id="7" name="Рисунок 6" descr="https://pp.userapi.com/c639629/v639629645/64c6c/S2mKJvFNUZ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286124"/>
            <a:ext cx="2428892" cy="16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pp.userapi.com/c623900/v623900645/1df7b/yMXVRGFNI4Q.jpg"/>
          <p:cNvPicPr/>
          <p:nvPr/>
        </p:nvPicPr>
        <p:blipFill>
          <a:blip r:embed="rId4" cstate="print"/>
          <a:srcRect l="20689" r="23500"/>
          <a:stretch>
            <a:fillRect/>
          </a:stretch>
        </p:blipFill>
        <p:spPr bwMode="auto">
          <a:xfrm>
            <a:off x="6357950" y="1000108"/>
            <a:ext cx="1714512" cy="221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 descr="https://pp.userapi.com/c851024/v851024637/8ffce/0rRe-A--97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5000636"/>
            <a:ext cx="2964383" cy="166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36" y="2857496"/>
            <a:ext cx="2786082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3600" dirty="0" smtClean="0">
                <a:solidFill>
                  <a:srgbClr val="0070C0"/>
                </a:solidFill>
              </a:rPr>
              <a:t>Музыка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1000109"/>
            <a:ext cx="3257544" cy="7143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F:\орксэ опыт\орксэ\2004-01-01\Scan1000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2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pp.userapi.com/c852024/v852024633/8e6de/P4Yfgpa2oW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00062" y="2928940"/>
            <a:ext cx="3429001" cy="442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p.userapi.com/c848528/v848528584/105d8c/RnMkd2Hqpg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0"/>
            <a:ext cx="414340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s://pp.userapi.com/c846120/v846120253/17b86d/WbZ9ky04p5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321967" y="3178967"/>
            <a:ext cx="2571769" cy="1928827"/>
          </a:xfrm>
          <a:prstGeom prst="rect">
            <a:avLst/>
          </a:prstGeom>
          <a:noFill/>
        </p:spPr>
      </p:pic>
      <p:pic>
        <p:nvPicPr>
          <p:cNvPr id="10" name="Рисунок 9" descr="F:\орксэ опыт\орксэ\2004-01-01\Scan1000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4751"/>
            <a:ext cx="4481541" cy="314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0"/>
            <a:ext cx="1714512" cy="5714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Музыка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7143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 descr="F:\орксэ опыт\орксэ\2004-01-01\Scan1000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51"/>
          <a:stretch>
            <a:fillRect/>
          </a:stretch>
        </p:blipFill>
        <p:spPr bwMode="auto">
          <a:xfrm>
            <a:off x="4571936" y="142852"/>
            <a:ext cx="457206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s://pp.userapi.com/c849532/v849532993/108964/cL9TamFwIc4.jpg"/>
          <p:cNvPicPr>
            <a:picLocks noChangeAspect="1" noChangeArrowheads="1"/>
          </p:cNvPicPr>
          <p:nvPr/>
        </p:nvPicPr>
        <p:blipFill>
          <a:blip r:embed="rId3" cstate="print"/>
          <a:srcRect l="1786" t="4761" r="3571"/>
          <a:stretch>
            <a:fillRect/>
          </a:stretch>
        </p:blipFill>
        <p:spPr bwMode="auto">
          <a:xfrm rot="16200000">
            <a:off x="-464331" y="464331"/>
            <a:ext cx="3786214" cy="285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pp.userapi.com/c824411/v824411026/106bfd/eNLI9yKMTBk.jpg"/>
          <p:cNvPicPr/>
          <p:nvPr/>
        </p:nvPicPr>
        <p:blipFill>
          <a:blip r:embed="rId4"/>
          <a:srcRect t="9914" b="21138"/>
          <a:stretch>
            <a:fillRect/>
          </a:stretch>
        </p:blipFill>
        <p:spPr bwMode="auto">
          <a:xfrm>
            <a:off x="3571868" y="3786190"/>
            <a:ext cx="542928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pp.userapi.com/c841630/v841630026/51354/xZ6tYiyCIj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1942"/>
            <a:ext cx="3500398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pp.userapi.com/c834401/v834401026/10daa1/4K4fxTajmQw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1142984"/>
            <a:ext cx="164307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28662" y="3786190"/>
            <a:ext cx="23574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"Пасхальные зайчики"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25797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Празднуем Пасху!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715140" cy="50004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Изобразительное искусство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214414" y="1142983"/>
            <a:ext cx="4857784" cy="2143141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Пятая  заповедь Библии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Чти отца твоего и матерь твою, да благо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будет, и да 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долголетен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будеши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на земли.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Почитай отца своего и матерь свою, чтобы тебе было хорошо и чтобы ты долго жил на земле.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Рисунок 7" descr="F:\орксэ опыт\орксэ\2004-01-01\Scan100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3357562"/>
            <a:ext cx="4867275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123\AppData\Local\Microsoft\Windows\Temporary Internet Files\Content.Word\Scan1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42852"/>
            <a:ext cx="2357454" cy="313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23\AppData\Local\Microsoft\Windows\Temporary Internet Files\Content.Word\Scan1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500438"/>
            <a:ext cx="2357454" cy="29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1538" y="428604"/>
            <a:ext cx="5786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Знакомимся с общими для всех людей представлениями о самых главных явлениях жизни: материнство, сопереживание.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Результативность интеграции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928671"/>
            <a:ext cx="7758138" cy="235745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Знания становятся системные, умения - обобщённые, способствующие комплексному применению знаний. У детей формируется критическое мышление. Дети учатся мыслить нестандартно. Такие уроки помогают формировать все духовно – нравственные ценности. Достигается всестороннее развитие личности. </a:t>
            </a:r>
          </a:p>
          <a:p>
            <a:endParaRPr lang="ru-RU" dirty="0"/>
          </a:p>
        </p:txBody>
      </p:sp>
      <p:pic>
        <p:nvPicPr>
          <p:cNvPr id="4" name="Рисунок 3" descr="H:\DCIM\100MSDCF\DSC048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429000"/>
            <a:ext cx="28956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новые награды\img1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429000"/>
            <a:ext cx="200026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Администратор\AppData\Local\Microsoft\Windows\Temporary Internet Files\Content.Word\DSC049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429000"/>
            <a:ext cx="2071702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298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Общероссийская олимпиада школьников </a:t>
            </a:r>
            <a:b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по «Основам православной культуры»  </a:t>
            </a:r>
            <a:b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«Русь святая, храни веру православную!»</a:t>
            </a:r>
            <a:endParaRPr lang="ru-RU" sz="2400" dirty="0"/>
          </a:p>
        </p:txBody>
      </p:sp>
      <p:pic>
        <p:nvPicPr>
          <p:cNvPr id="5" name="Рисунок 4" descr="https://goncharova-sch34.edusev.ru/uploads/23000/22980/section/545827/.thumbs/Hv88Lg7G0t4.jpg?154454405256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286124"/>
            <a:ext cx="5940425" cy="333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1428728" y="1142984"/>
          <a:ext cx="6519529" cy="2074738"/>
        </p:xfrm>
        <a:graphic>
          <a:graphicData uri="http://schemas.openxmlformats.org/drawingml/2006/table">
            <a:tbl>
              <a:tblPr/>
              <a:tblGrid>
                <a:gridCol w="714380"/>
                <a:gridCol w="2286016"/>
                <a:gridCol w="3519133"/>
              </a:tblGrid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Ф И ученика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Наградные материалы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Неверовская Дарья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II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Шамайко Артём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Прокопчук Глеб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Галанина Екатерина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Прокопчук Борис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Новикова Юлия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Торбинский Даниил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298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       Общероссийская олимпиада школьников </a:t>
            </a:r>
            <a:b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по «Основам православной культуры»  </a:t>
            </a:r>
            <a:b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«Русь святая, храни веру православную!»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14414" y="5715016"/>
            <a:ext cx="7472386" cy="41114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Городская олимпиада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s://pp.userapi.com/c850228/v850228584/b8169/uWDpg9LR4c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5357850" cy="401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https://pp.userapi.com/c846522/v846522584/1736b1/Ymca25nKfU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00504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00768"/>
            <a:ext cx="8229600" cy="125395"/>
          </a:xfrm>
        </p:spPr>
        <p:txBody>
          <a:bodyPr>
            <a:normAutofit fontScale="25000" lnSpcReduction="20000"/>
          </a:bodyPr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1539" y="1500174"/>
          <a:ext cx="7610824" cy="3714776"/>
        </p:xfrm>
        <a:graphic>
          <a:graphicData uri="http://schemas.openxmlformats.org/drawingml/2006/table">
            <a:tbl>
              <a:tblPr/>
              <a:tblGrid>
                <a:gridCol w="2168104"/>
                <a:gridCol w="2613630"/>
                <a:gridCol w="2829090"/>
              </a:tblGrid>
              <a:tr h="17364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25390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25390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25390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обучающихся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25390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Выбранный модуль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2014 - 2015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mtClean="0">
                          <a:latin typeface="Calibri"/>
                          <a:ea typeface="Calibri"/>
                          <a:cs typeface="Times New Roman"/>
                        </a:rPr>
                        <a:t>         </a:t>
                      </a:r>
                      <a:r>
                        <a:rPr lang="en-US" sz="1100" smtClean="0"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   все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Основы светской этики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67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2018 - 2019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Основы светской этики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67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Основы православной культуры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34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Основы  мировых и религиозных</a:t>
                      </a:r>
                      <a:r>
                        <a:rPr lang="ru-RU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 культур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1435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    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Проектная и исследовательская деятельность 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642919"/>
            <a:ext cx="6400816" cy="24288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процессе изучения курса ОРКСЭ предусмотрена подготовка и презентация творческих проектов на основе изученного материала. Проекты могут быть как индивидуальными, так и коллективными. В ходе подготовки проекта учащиеся получают возможность обобщить ранее изученный материал, освоить его в творческой форме.</a:t>
            </a:r>
          </a:p>
          <a:p>
            <a:endParaRPr lang="ru-RU" dirty="0"/>
          </a:p>
        </p:txBody>
      </p:sp>
      <p:pic>
        <p:nvPicPr>
          <p:cNvPr id="4" name="Picture 2" descr="https://pp.userapi.com/c844721/v844721469/ca6e4/JTudC0e_iFE.jpg"/>
          <p:cNvPicPr>
            <a:picLocks noChangeAspect="1" noChangeArrowheads="1"/>
          </p:cNvPicPr>
          <p:nvPr/>
        </p:nvPicPr>
        <p:blipFill>
          <a:blip r:embed="rId2" cstate="print"/>
          <a:srcRect l="4082" r="8164"/>
          <a:stretch>
            <a:fillRect/>
          </a:stretch>
        </p:blipFill>
        <p:spPr bwMode="auto">
          <a:xfrm>
            <a:off x="142844" y="2857496"/>
            <a:ext cx="3214710" cy="272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pp.userapi.com/c848620/v848620469/4da64/ZwDYIE-zJm4.jpg"/>
          <p:cNvPicPr/>
          <p:nvPr/>
        </p:nvPicPr>
        <p:blipFill>
          <a:blip r:embed="rId3" cstate="print"/>
          <a:srcRect l="12903" r="22581" b="29088"/>
          <a:stretch>
            <a:fillRect/>
          </a:stretch>
        </p:blipFill>
        <p:spPr bwMode="auto">
          <a:xfrm>
            <a:off x="4000496" y="2786058"/>
            <a:ext cx="2000264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pp.userapi.com/c845221/v845221469/c519c/jD3UjLgjdcQ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000504"/>
            <a:ext cx="3714776" cy="272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https://pp.userapi.com/c848416/v848416469/49965/Z5jwikgP23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85794"/>
            <a:ext cx="2381266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https://pp.userapi.com/c844216/v844216469/c4b91/ugH07VWye5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000372"/>
            <a:ext cx="203598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https://pp.userapi.com/c847124/v847124469/c52e6/0AkYVC8Xwk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214926"/>
            <a:ext cx="2143140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5614998" cy="58259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            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 «Профессии»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357166"/>
            <a:ext cx="4786346" cy="928693"/>
          </a:xfrm>
        </p:spPr>
        <p:txBody>
          <a:bodyPr>
            <a:normAutofit fontScale="400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    Проект по окружающему миру на тему: «Профессии».                                                                                                     Много нового и интересного ребята узнали о профессиях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        родителей одноклассников.</a:t>
            </a:r>
          </a:p>
        </p:txBody>
      </p:sp>
      <p:pic>
        <p:nvPicPr>
          <p:cNvPr id="4" name="Рисунок 3" descr="C:\Users\Администратор\Desktop\Фото 2016-2017гг\DSC04398.JPG"/>
          <p:cNvPicPr/>
          <p:nvPr/>
        </p:nvPicPr>
        <p:blipFill>
          <a:blip r:embed="rId2" cstate="print"/>
          <a:srcRect t="23256"/>
          <a:stretch>
            <a:fillRect/>
          </a:stretch>
        </p:blipFill>
        <p:spPr bwMode="auto">
          <a:xfrm>
            <a:off x="2285984" y="1071546"/>
            <a:ext cx="3786213" cy="212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истратор\Desktop\Фото 2016-2017гг\DSC044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0275" y="0"/>
            <a:ext cx="3133725" cy="235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Администратор\Desktop\Фото 2016-2017гг\DSC044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143116"/>
            <a:ext cx="264320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C:\Users\Администратор\Desktop\Фото 2016-2017гг\DSC044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500438"/>
            <a:ext cx="3357586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Администратор\Desktop\Фото 2016-2017гг\DSC044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143380"/>
            <a:ext cx="3143272" cy="2274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Администратор\Desktop\Фото 2016-2017гг\DSC044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86256"/>
            <a:ext cx="3219450" cy="24145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https://pp.userapi.com/c851120/v851120143/8fa2c/8oH6SNCck40.jpg"/>
          <p:cNvPicPr/>
          <p:nvPr/>
        </p:nvPicPr>
        <p:blipFill>
          <a:blip r:embed="rId8" cstate="print"/>
          <a:srcRect l="4070" t="8430" r="8720"/>
          <a:stretch>
            <a:fillRect/>
          </a:stretch>
        </p:blipFill>
        <p:spPr bwMode="auto">
          <a:xfrm rot="10800000">
            <a:off x="142844" y="1000108"/>
            <a:ext cx="214314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00298" y="3071810"/>
            <a:ext cx="3643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  <a:latin typeface="Monotype Corsiva" pitchFamily="66" charset="0"/>
              </a:rPr>
              <a:t>  У нас самые лучшие родители!!!</a:t>
            </a:r>
            <a:endParaRPr lang="ru-RU" sz="2000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13" name="Рисунок 12" descr="C:\Users\Администратор\Desktop\Фото 2016-2017гг\DSC0439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2786058"/>
            <a:ext cx="1714512" cy="1407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643834" cy="3571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       </a:t>
            </a:r>
            <a:r>
              <a:rPr lang="ru-RU" sz="2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Проектная и исследовательская деятельность </a:t>
            </a:r>
            <a:endParaRPr lang="ru-RU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00768"/>
            <a:ext cx="8229600" cy="12539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Picture 6" descr="https://pp.userapi.com/c846122/v846122928/d8bc0/nu66MiJLq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28604"/>
            <a:ext cx="4786346" cy="358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https://goncharova-sch34.edusev.ru/uploads/23000/22980/section/545822/img324.jpg?1525803777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643314"/>
            <a:ext cx="2112816" cy="298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pp.userapi.com/c840627/v840627078/4e832/-u6lmBp8di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143380"/>
            <a:ext cx="200026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s://pp.userapi.com/c850628/v850628409/8cb24/CTVlG2mxnK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392903" y="392905"/>
            <a:ext cx="3143230" cy="23574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https://pp.userapi.com/c851432/v851432409/8cf18/ufDC4z84q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428626" y="3643315"/>
            <a:ext cx="3429023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https://pp.userapi.com/c840530/v840530019/49675/xfRHgLs5f9g.jpg"/>
          <p:cNvPicPr/>
          <p:nvPr/>
        </p:nvPicPr>
        <p:blipFill>
          <a:blip r:embed="rId7" cstate="print"/>
          <a:srcRect b="13514"/>
          <a:stretch>
            <a:fillRect/>
          </a:stretch>
        </p:blipFill>
        <p:spPr bwMode="auto">
          <a:xfrm>
            <a:off x="1071538" y="4500570"/>
            <a:ext cx="3429024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pp.userapi.com/c845221/v845221993/17662b/Jqr_OuplCB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750864" y="964384"/>
            <a:ext cx="2571726" cy="1928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86700" cy="8572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ПРЕЗЕНТАЦИЯ ДЕТСКОГО ПРОЕКТА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"ВПЕРЁД К ЗВЁЗДАМ!"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00768"/>
            <a:ext cx="8229600" cy="12539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C:\Users\Администратор\Desktop\Проект, Звёзды\DSC049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5940425" cy="4455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:\DCIM\100MSDCF\DSC04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5" y="500042"/>
            <a:ext cx="3000365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:\DCIM\100MSDCF\DSC049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857496"/>
            <a:ext cx="2724152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Администратор\Desktop\Проект, Звёзды\DSC049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929198"/>
            <a:ext cx="2571768" cy="1928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Администратор\Desktop\Проект, Звёзды\DSC04937.JPG"/>
          <p:cNvPicPr/>
          <p:nvPr/>
        </p:nvPicPr>
        <p:blipFill>
          <a:blip r:embed="rId6" cstate="print"/>
          <a:srcRect t="13793"/>
          <a:stretch>
            <a:fillRect/>
          </a:stretch>
        </p:blipFill>
        <p:spPr bwMode="auto">
          <a:xfrm>
            <a:off x="2857488" y="5072074"/>
            <a:ext cx="2928958" cy="1785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Администратор\Desktop\Проект, Звёзды\DSC04956.JPG"/>
          <p:cNvPicPr/>
          <p:nvPr/>
        </p:nvPicPr>
        <p:blipFill>
          <a:blip r:embed="rId7" cstate="print"/>
          <a:srcRect t="13416" r="6199"/>
          <a:stretch>
            <a:fillRect/>
          </a:stretch>
        </p:blipFill>
        <p:spPr bwMode="auto">
          <a:xfrm>
            <a:off x="5929322" y="4714884"/>
            <a:ext cx="2786082" cy="1928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643834" cy="5714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Этот город самый лучший город на земле!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11858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:\DCIM\100MSDCF\DSC050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71480"/>
            <a:ext cx="3514725" cy="2636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:\DCIM\100MSDCF\DSC050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571480"/>
            <a:ext cx="3590925" cy="2693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:\DCIM\100MSDCF\DSC050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4143404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:\DCIM\100MSDCF\DSC050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00594" cy="32861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http://sevastopol.su/images/avatars/5298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571480"/>
            <a:ext cx="171451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orhide.ru/wp-content/uploads/2014/06/tulpani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5572140"/>
            <a:ext cx="1143008" cy="114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50004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Технология.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деятельность: «Город будущего». 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00768"/>
            <a:ext cx="8229600" cy="12539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C:\Users\Администратор\Desktop\Фотки для презентации\DSC049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3929090" cy="308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:\DCIM\100MSDCF\DSC050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86124"/>
            <a:ext cx="4559305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Администратор\Desktop\Фотки для презентации\DSC049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00042"/>
            <a:ext cx="400052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:\DCIM\100MSDCF\DSC050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714752"/>
            <a:ext cx="407196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143372" y="6455094"/>
            <a:ext cx="485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Индивидуальные проекты 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50004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Технология.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деятельность: «Русская изба». 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6357958"/>
            <a:ext cx="3929090" cy="50004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Коллективные проекты</a:t>
            </a:r>
            <a:endParaRPr lang="ru-RU" dirty="0"/>
          </a:p>
        </p:txBody>
      </p:sp>
      <p:pic>
        <p:nvPicPr>
          <p:cNvPr id="1026" name="Picture 2" descr="https://pp.userapi.com/c851032/v851032511/91e86/crjhS7mJX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28628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pp.userapi.com/c851132/v851132511/97209/BOgl_4T_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71480"/>
            <a:ext cx="3577703" cy="268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pp.userapi.com/c845017/v845017153/17f16b/OyH9sEPGy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86124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ttps://pp.userapi.com/c852124/v852124911/98dac/IqeZgqA_sR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86190"/>
            <a:ext cx="3911081" cy="293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6050" y="5929330"/>
            <a:ext cx="3214710" cy="6429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ИЗО</a:t>
            </a:r>
            <a:endParaRPr lang="ru-RU" dirty="0"/>
          </a:p>
        </p:txBody>
      </p:sp>
      <p:pic>
        <p:nvPicPr>
          <p:cNvPr id="4" name="Рисунок 3" descr="https://pp.userapi.com/c845220/v845220977/f48bb/i_dZJFSS6O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500306"/>
            <a:ext cx="44291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p.userapi.com/c847122/v847122977/f1bb2/rkZbOrsRHa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2876550" cy="215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pp.userapi.com/c850124/v850124977/3440f/72WlSV0QPtQ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42852"/>
            <a:ext cx="2914650" cy="218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pp.userapi.com/c847019/v847019977/f1d36/J39wBWIWRz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42852"/>
            <a:ext cx="2714612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sun9-8.userapi.com/c830209/v830209977/1a1dce/BjLJ2r7Gqtw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857760"/>
            <a:ext cx="2571768" cy="182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pp.userapi.com/c848624/v848624977/844f2/Az64ihupKmk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929198"/>
            <a:ext cx="2500330" cy="180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pp.userapi.com/c850620/v850620307/9f44/raiGmZapM9o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2571744"/>
            <a:ext cx="2286048" cy="182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pp.userapi.com/c850420/v850420307/a037/i7jXmNr6itk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2714620"/>
            <a:ext cx="214314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</a:t>
            </a:r>
            <a:r>
              <a:rPr lang="ru-RU" dirty="0" smtClean="0">
                <a:solidFill>
                  <a:srgbClr val="0070C0"/>
                </a:solidFill>
              </a:rPr>
              <a:t>За нравственный подвиг учителя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chemeClr val="accent2"/>
                </a:solidFill>
              </a:rPr>
              <a:t>Лучший издательский проект 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72140"/>
            <a:ext cx="8229600" cy="55402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4" name="Рисунок 3" descr="https://pp.userapi.com/c416120/v416120063/1bca/19z0OaFm9x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43050"/>
            <a:ext cx="3495675" cy="4944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pp.userapi.com/c416120/v416120063/1be8/WFGByz1f0l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643050"/>
            <a:ext cx="3495191" cy="494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Администратор\Desktop\Проект Нина\img111.jpg"/>
          <p:cNvPicPr/>
          <p:nvPr/>
        </p:nvPicPr>
        <p:blipFill>
          <a:blip r:embed="rId4" cstate="print"/>
          <a:srcRect l="17073" b="85906"/>
          <a:stretch>
            <a:fillRect/>
          </a:stretch>
        </p:blipFill>
        <p:spPr bwMode="auto">
          <a:xfrm>
            <a:off x="3357554" y="1285860"/>
            <a:ext cx="24288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5929330"/>
            <a:ext cx="7400948" cy="50006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Исполнение рождественских песен</a:t>
            </a:r>
            <a:endParaRPr lang="ru-RU" b="1" dirty="0"/>
          </a:p>
        </p:txBody>
      </p:sp>
      <p:pic>
        <p:nvPicPr>
          <p:cNvPr id="5" name="Рисунок 4" descr="C:\Users\Администратор\Desktop\Н.Е\IMG_34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3943351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Desktop\Н.Е\IMG_34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38798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Н.Е\IMG_34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000372"/>
            <a:ext cx="39433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Desktop\Н.Е\IMG_34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000372"/>
            <a:ext cx="38862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0"/>
            <a:ext cx="5000660" cy="3286125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600" dirty="0" smtClean="0"/>
              <a:t>       </a:t>
            </a:r>
            <a:endParaRPr lang="en-US" sz="2600" dirty="0" smtClean="0"/>
          </a:p>
          <a:p>
            <a:pPr>
              <a:buNone/>
            </a:pPr>
            <a:r>
              <a:rPr lang="ru-RU" sz="2900" dirty="0" smtClean="0"/>
              <a:t>                            </a:t>
            </a:r>
            <a:r>
              <a:rPr lang="ru-RU" sz="5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Модули курса</a:t>
            </a:r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r>
              <a:rPr lang="ru-RU" sz="3300" dirty="0" smtClean="0"/>
              <a:t>     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Учебный курс является единой учебно-воспитательной системой. Все его модули согласуются между собой по педагогическим целям, задачам, требованиям к результатам освоения учебного содержания, достижение которых обучающимися должен обеспечить образовательный процесс, осуществляемый в пределах отведённого учебного времени с учётом образовательных возможностей младших подростков.</a:t>
            </a:r>
          </a:p>
          <a:p>
            <a:endParaRPr lang="ru-RU" dirty="0"/>
          </a:p>
        </p:txBody>
      </p:sp>
      <p:pic>
        <p:nvPicPr>
          <p:cNvPr id="4" name="Picture 8" descr="ÐÐ°ÑÑÐ¸Ð½ÐºÐ¸ Ð¿Ð¾ Ð·Ð°Ð¿ÑÐ¾ÑÑ Ð£ÑÐµÐ±Ð½Ð¸Ðº Ð¡Ð²ÐµÑÑÐºÐ¾Ð¹ ÑÑÐ¸Ðº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071702" cy="276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ÐÐ°ÑÑÐ¸Ð½ÐºÐ¸ Ð¿Ð¾ Ð·Ð°Ð¿ÑÐ¾ÑÑ Ð£ÑÐµÐ±Ð½Ð¸Ðº Ð¾ÑÐ½Ð¾Ð²Ñ Ð¿ÑÐ°Ð²Ð¾ÑÐ»Ð°Ð²Ð½Ð¾Ð¹ ÐºÑÐ»ÑÑÑÑÑ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42852"/>
            <a:ext cx="2177759" cy="287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ÐÐ°ÑÑÐ¸Ð½ÐºÐ¸ Ð¿Ð¾ Ð·Ð°Ð¿ÑÐ¾ÑÑ Ð¾ÑÐ½Ð¾Ð²Ñ Ð¼Ð¸ÑÐ¾Ð²ÑÑ ÐºÑÐ»ÑÑÑÑ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14686"/>
            <a:ext cx="2144510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ÐÐ°ÑÑÐ¸Ð½ÐºÐ¸ Ð¿Ð¾ Ð·Ð°Ð¿ÑÐ¾ÑÑ Ð¾ÑÐ½Ð¾Ð²Ñ Ð±ÑÐ´Ð´Ð¸Ð¹ÑÐºÐ¾Ð¹ ÐºÑÐ»ÑÑÑÑ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286124"/>
            <a:ext cx="205033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ÐÐ°ÑÑÐ¸Ð½ÐºÐ¸ Ð¿Ð¾ Ð·Ð°Ð¿ÑÐ¾ÑÑ Ð¾ÑÐ½Ð¾Ð²Ñ Ð¸ÑÐ»Ð°Ð¼ÑÐºÐ¾Ð¹ ÐºÑÐ»ÑÑÑÑ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286124"/>
            <a:ext cx="2071702" cy="275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ÐÐ°ÑÑÐ¸Ð½ÐºÐ¸ Ð¿Ð¾ Ð·Ð°Ð¿ÑÐ¾ÑÑ Ð¾ÑÐ½Ð¾Ð²Ñ Ð¸ÑÐ´ÐµÐ¹ÑÐºÐ¾Ð¹ ÐºÑÐ»ÑÑÑÑ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78" y="3214687"/>
            <a:ext cx="223837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142852"/>
            <a:ext cx="6286544" cy="357190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Классный час на тему: "Терроризм - угроза обществу"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29330"/>
            <a:ext cx="8229600" cy="19683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https://pp.userapi.com/c849132/v849132469/519b4/fu5dzhaPz0E.jpg"/>
          <p:cNvPicPr/>
          <p:nvPr/>
        </p:nvPicPr>
        <p:blipFill>
          <a:blip r:embed="rId2"/>
          <a:srcRect t="4852" b="16299"/>
          <a:stretch>
            <a:fillRect/>
          </a:stretch>
        </p:blipFill>
        <p:spPr bwMode="auto">
          <a:xfrm>
            <a:off x="4500562" y="2285992"/>
            <a:ext cx="464343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p.userapi.com/c848536/v848536993/101a4c/qkDWGFH0Iu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523875" y="523875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pp.userapi.com/c849536/v849536993/1026d8/3ZkqWsuLmfM.jpg"/>
          <p:cNvPicPr>
            <a:picLocks noChangeAspect="1" noChangeArrowheads="1"/>
          </p:cNvPicPr>
          <p:nvPr/>
        </p:nvPicPr>
        <p:blipFill>
          <a:blip r:embed="rId4"/>
          <a:srcRect b="17546"/>
          <a:stretch>
            <a:fillRect/>
          </a:stretch>
        </p:blipFill>
        <p:spPr bwMode="auto">
          <a:xfrm>
            <a:off x="0" y="2302813"/>
            <a:ext cx="4357686" cy="4555187"/>
          </a:xfrm>
          <a:prstGeom prst="rect">
            <a:avLst/>
          </a:prstGeom>
          <a:noFill/>
        </p:spPr>
      </p:pic>
      <p:pic>
        <p:nvPicPr>
          <p:cNvPr id="9" name="Рисунок 8" descr="https://pp.userapi.com/c830708/v830708678/56a6e/SHyo8B_TXaQ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57166"/>
            <a:ext cx="2500330" cy="19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pp.userapi.com/c840427/v840427678/50e92/eUIlAqHQ9G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57166"/>
            <a:ext cx="2571768" cy="18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928802"/>
            <a:ext cx="8043890" cy="25717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 smtClean="0"/>
              <a:t>    Одна из задач курса ОРКСЭ – научить детей понимать прекрасное, стремиться делать прекрасное своими руками, чтобы радовать других людей, а в дальнейшем, создавая и воплощая свои авторские идеи в жизнь,  принести пользу своей стране: стать полезным человеком. </a:t>
            </a:r>
          </a:p>
          <a:p>
            <a:pPr>
              <a:buNone/>
            </a:pPr>
            <a:r>
              <a:rPr lang="ru-RU" sz="1500" i="1" dirty="0" smtClean="0"/>
              <a:t>                 </a:t>
            </a:r>
            <a:endParaRPr lang="ru-RU" sz="1500" i="1" dirty="0"/>
          </a:p>
        </p:txBody>
      </p:sp>
      <p:pic>
        <p:nvPicPr>
          <p:cNvPr id="4" name="Рисунок 3" descr="C:\Users\Администратор\Desktop\Фото 2016-2017гг\DSC042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0388">
            <a:off x="6286512" y="142852"/>
            <a:ext cx="2428892" cy="165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Администратор\Downloads\2. Бородки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42156">
            <a:off x="3286116" y="142852"/>
            <a:ext cx="2071702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Администратор\Downloads\2. Шмагель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0139">
            <a:off x="428596" y="142852"/>
            <a:ext cx="2286016" cy="165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Администратор\Documents\Новогодняя открытка 2016\2. Шмагель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974987">
            <a:off x="6874455" y="3593879"/>
            <a:ext cx="1480902" cy="199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Администратор\Documents\Новогодняя открытка 2016\2. Бородкин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973768">
            <a:off x="4610123" y="4412522"/>
            <a:ext cx="1473469" cy="1983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:\DCIM\100MSDCF\DSC0467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662440">
            <a:off x="-193100" y="4693638"/>
            <a:ext cx="2386399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:\DCIM\100MSDCF\DSC04676.JPG"/>
          <p:cNvPicPr/>
          <p:nvPr/>
        </p:nvPicPr>
        <p:blipFill>
          <a:blip r:embed="rId8" cstate="print"/>
          <a:srcRect l="25510"/>
          <a:stretch>
            <a:fillRect/>
          </a:stretch>
        </p:blipFill>
        <p:spPr bwMode="auto">
          <a:xfrm rot="276511">
            <a:off x="2071670" y="4429132"/>
            <a:ext cx="2085970" cy="210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H:\DCIM\100MSDCF\DSC04671.JPG"/>
          <p:cNvPicPr/>
          <p:nvPr/>
        </p:nvPicPr>
        <p:blipFill>
          <a:blip r:embed="rId9" cstate="print"/>
          <a:srcRect l="10664" t="5687" r="10426" b="3317"/>
          <a:stretch>
            <a:fillRect/>
          </a:stretch>
        </p:blipFill>
        <p:spPr bwMode="auto">
          <a:xfrm rot="21344938">
            <a:off x="6572264" y="5500702"/>
            <a:ext cx="1500198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0"/>
            <a:ext cx="6286512" cy="42860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3600" dirty="0" smtClean="0"/>
              <a:t>  </a:t>
            </a:r>
            <a:r>
              <a:rPr lang="ru-RU" sz="1600" dirty="0" smtClean="0"/>
              <a:t>(учебник Е.А. </a:t>
            </a:r>
            <a:r>
              <a:rPr lang="ru-RU" sz="1600" dirty="0" err="1" smtClean="0"/>
              <a:t>Лутцевой</a:t>
            </a:r>
            <a:r>
              <a:rPr lang="ru-RU" sz="1600" dirty="0" smtClean="0"/>
              <a:t>, Т. П. Зуевой)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86454"/>
            <a:ext cx="8229600" cy="339709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3076" name="Picture 4" descr="https://pp.userapi.com/c852128/v852128409/88f63/-XMB7PM7B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024176" y="976295"/>
            <a:ext cx="3238523" cy="2428892"/>
          </a:xfrm>
          <a:prstGeom prst="rect">
            <a:avLst/>
          </a:prstGeom>
          <a:noFill/>
        </p:spPr>
      </p:pic>
      <p:pic>
        <p:nvPicPr>
          <p:cNvPr id="7" name="Рисунок 6" descr="https://pp.userapi.com/c621701/v621701110/6e5e2/FA_v-HP0CU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14678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pp.userapi.com/c845021/v845021722/4d835/fYHXZQp3ZbM.jpg"/>
          <p:cNvPicPr/>
          <p:nvPr/>
        </p:nvPicPr>
        <p:blipFill>
          <a:blip r:embed="rId4"/>
          <a:srcRect t="6707" b="27552"/>
          <a:stretch>
            <a:fillRect/>
          </a:stretch>
        </p:blipFill>
        <p:spPr bwMode="auto">
          <a:xfrm>
            <a:off x="0" y="3929042"/>
            <a:ext cx="594042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pp.userapi.com/c847218/v847218950/1737ee/aw8zVea-zO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500042"/>
            <a:ext cx="2535233" cy="3380311"/>
          </a:xfrm>
          <a:prstGeom prst="rect">
            <a:avLst/>
          </a:prstGeom>
          <a:noFill/>
        </p:spPr>
      </p:pic>
      <p:pic>
        <p:nvPicPr>
          <p:cNvPr id="13" name="Рисунок 12" descr="C:\Users\Администратор\Desktop\Фото 2016-2017гг\DSC0446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071942"/>
            <a:ext cx="3071867" cy="2214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6429396"/>
            <a:ext cx="3429024" cy="428604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s://sun9-7.userapi.com/c831309/v831309639/177cd0/l4whJEF5Z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000504"/>
            <a:ext cx="2072518" cy="276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pp.userapi.com/c845016/v845016085/45ec7/0gstpZ2hBd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214554"/>
            <a:ext cx="2786082" cy="209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:\DCIM\100MSDCF\DSC047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2933700" cy="220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H:\DCIM\100MSDCF\DSC050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42852"/>
            <a:ext cx="286543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:\DCIM\100MSDCF\DSC048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86256"/>
            <a:ext cx="3071834" cy="2431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H:\DCIM\100MSDCF\DSC0479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571480"/>
            <a:ext cx="2643206" cy="1857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H:\DCIM\100MSDCF\DSC0496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2643182"/>
            <a:ext cx="292895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H:\DCIM\100MSDCF\DSC0498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2428868"/>
            <a:ext cx="2214578" cy="17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H:\DCIM\100MSDCF\DSC0497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786322"/>
            <a:ext cx="2428892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1435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     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15140" y="5429264"/>
            <a:ext cx="1971660" cy="69689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s://pp.userapi.com/c850136/v850136469/2d13/tkjbNuQWoAU.jpg"/>
          <p:cNvPicPr/>
          <p:nvPr/>
        </p:nvPicPr>
        <p:blipFill>
          <a:blip r:embed="rId2" cstate="print"/>
          <a:srcRect t="6414" b="24639"/>
          <a:stretch>
            <a:fillRect/>
          </a:stretch>
        </p:blipFill>
        <p:spPr bwMode="auto">
          <a:xfrm>
            <a:off x="2428860" y="5000636"/>
            <a:ext cx="4572031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57290" y="214290"/>
            <a:ext cx="764386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Результатом проведённых уроков по данному курсу должно стать обогащение детей в личностном, </a:t>
            </a:r>
            <a:r>
              <a:rPr lang="ru-RU" dirty="0" err="1" smtClean="0"/>
              <a:t>метапредметном</a:t>
            </a:r>
            <a:r>
              <a:rPr lang="ru-RU" dirty="0" smtClean="0"/>
              <a:t> и предметном планах.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В личностном плане - проявление у детей таких качеств, как доброжелательность, эмоционально-нравственная отзывчивость и внимание к другим людям, зачатков анализа и контроля собственного поведения в разных жизненных ситуациях.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метапредметном</a:t>
            </a:r>
            <a:r>
              <a:rPr lang="ru-RU" dirty="0" smtClean="0"/>
              <a:t> плане - умение осуществлять информационный поиск для выполнения учебных заданий, осмысление текстов различных стилей и жанров, осознанное построение речевых высказываний, готовность слушать собеседника, вести диалог, развивается умение учиться в процессе решения учебных задач данного курса, проектной деятельности, в том числе, коллективной. 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В предметном плане - основы принятия и понимания детьми основных нравственных ценностей.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1435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     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15140" y="5429264"/>
            <a:ext cx="1971660" cy="69689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71480"/>
            <a:ext cx="64294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Таким образом: нравственные качества человека будущего общества должны закладываться уже сегодня, именно на уроках ОРКСЭ, основанных на идеях добра, совести, справедливости, патриотизма, достоинства, уважения к человеку, любви к своей стране. </a:t>
            </a:r>
            <a:endParaRPr lang="ru-RU" dirty="0"/>
          </a:p>
        </p:txBody>
      </p:sp>
      <p:pic>
        <p:nvPicPr>
          <p:cNvPr id="6" name="Рисунок 5" descr="H:\DCIM\100MSDCF\DSC049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85736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:\DCIM\100MSDCF\DSC050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428868"/>
            <a:ext cx="4733925" cy="3550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H:\DCIM\100MSDCF\DSC050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71942"/>
            <a:ext cx="3514725" cy="2636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714488"/>
            <a:ext cx="9501222" cy="364333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</a:t>
            </a:r>
            <a:r>
              <a:rPr lang="ru-RU" sz="6000" i="1" dirty="0" smtClean="0">
                <a:solidFill>
                  <a:schemeClr val="accent6">
                    <a:lumMod val="75000"/>
                  </a:schemeClr>
                </a:solidFill>
              </a:rPr>
              <a:t>Спасибо за внимание!</a:t>
            </a:r>
            <a:endParaRPr lang="ru-RU" sz="6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ÐÐ°ÑÑÐ¸Ð½ÐºÐ¸ Ð¿Ð¾ Ð·Ð°Ð¿ÑÐ¾ÑÑ ÐÐ°Ð±Ð¾ÑÐºÐ¸ Ñ ÑÐµÐ²ÐµÐ»ÑÑÐ¸Ð¼Ð¸ÑÑ ÐºÑÑÐ»ÑÑÐ¼Ð¸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928934"/>
            <a:ext cx="5124455" cy="3309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0"/>
            <a:ext cx="4572032" cy="314324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25390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b="1" i="1" u="sng" dirty="0" smtClean="0">
              <a:solidFill>
                <a:srgbClr val="25390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Интеграция  </a:t>
            </a:r>
          </a:p>
          <a:p>
            <a:pPr algn="ctr">
              <a:buNone/>
            </a:pPr>
            <a:r>
              <a:rPr lang="ru-RU" sz="3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 православной культуры и основ светской этики</a:t>
            </a:r>
            <a:r>
              <a:rPr lang="en-US" sz="3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другими учебными предметами</a:t>
            </a:r>
            <a:r>
              <a:rPr lang="ru-RU" sz="3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литературным чтением, русским языком, музыкой, изобразительным искусством, окружающим миром, технологией                                                    (УМК «Школа России»); </a:t>
            </a:r>
          </a:p>
          <a:p>
            <a:pPr algn="ctr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внеурочной деятельностью  </a:t>
            </a:r>
          </a:p>
          <a:p>
            <a:pPr algn="ctr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    и воспитательной работой. </a:t>
            </a:r>
          </a:p>
          <a:p>
            <a:pPr algn="ctr">
              <a:buNone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8" descr="ÐÐ°ÑÑÐ¸Ð½ÐºÐ¸ Ð¿Ð¾ Ð·Ð°Ð¿ÑÐ¾ÑÑ Ð£ÑÐµÐ±Ð½Ð¸Ðº Ð¡Ð²ÐµÑÑÐºÐ¾Ð¹ ÑÑÐ¸Ðº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071702" cy="276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ÐÐ°ÑÑÐ¸Ð½ÐºÐ¸ Ð¿Ð¾ Ð·Ð°Ð¿ÑÐ¾ÑÑ Ð£ÑÐµÐ±Ð½Ð¸Ðº Ð¾ÑÐ½Ð¾Ð²Ñ Ð¿ÑÐ°Ð²Ð¾ÑÐ»Ð°Ð²Ð½Ð¾Ð¹ ÐºÑÐ»ÑÑÑÑÑ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42852"/>
            <a:ext cx="2177759" cy="287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https://pp.userapi.com/c851320/v851320298/8c544/iswdUpAEw3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5000636"/>
            <a:ext cx="3067571" cy="172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818" y="3000372"/>
            <a:ext cx="36433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развития познавательной активности обучающихся на уроках применяю различные педагогические технологии, позволяющие развивать интеллектуальные и творческие способности детей.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Администратор\Desktop\водолазы\DSC038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214686"/>
            <a:ext cx="4214842" cy="276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686700" cy="50006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«Основы светской этики» </a:t>
            </a:r>
            <a:b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000100" y="857232"/>
            <a:ext cx="8143900" cy="23574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формирование у младшего подростка мотиваций    к осознанному нравственному поведению.</a:t>
            </a:r>
          </a:p>
          <a:p>
            <a:endParaRPr lang="ru-RU" dirty="0"/>
          </a:p>
        </p:txBody>
      </p:sp>
      <p:pic>
        <p:nvPicPr>
          <p:cNvPr id="22530" name="Picture 2" descr="https://pp.userapi.com/c848524/v848524620/1047e3/dEvtoOeaNuc.jpg"/>
          <p:cNvPicPr>
            <a:picLocks noChangeAspect="1" noChangeArrowheads="1"/>
          </p:cNvPicPr>
          <p:nvPr/>
        </p:nvPicPr>
        <p:blipFill>
          <a:blip r:embed="rId2"/>
          <a:srcRect b="61120"/>
          <a:stretch>
            <a:fillRect/>
          </a:stretch>
        </p:blipFill>
        <p:spPr bwMode="auto">
          <a:xfrm>
            <a:off x="428596" y="1714488"/>
            <a:ext cx="6185929" cy="1803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9698" name="AutoShape 2" descr="ÐÐ°ÑÑÐ¸Ð½ÐºÐ¸ Ð¿Ð¾ Ð·Ð°Ð¿ÑÐ¾ÑÑ Ð£ÑÐµÐ±Ð½Ð¸Ðº Ð¡Ð²ÐµÑÑÐºÐ¾Ð¹ ÑÑ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ÐÐ°ÑÑÐ¸Ð½ÐºÐ¸ Ð¿Ð¾ Ð·Ð°Ð¿ÑÐ¾ÑÑ Ð£ÑÐµÐ±Ð½Ð¸Ðº Ð¡Ð²ÐµÑÑÐºÐ¾Ð¹ ÑÑ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ÐÐ°ÑÑÐ¸Ð½ÐºÐ¸ Ð¿Ð¾ Ð·Ð°Ð¿ÑÐ¾ÑÑ Ð£ÑÐµÐ±Ð½Ð¸Ðº Ð¡Ð²ÐµÑÑÐºÐ¾Ð¹ ÑÑ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4" name="Picture 8" descr="ÐÐ°ÑÑÐ¸Ð½ÐºÐ¸ Ð¿Ð¾ Ð·Ð°Ð¿ÑÐ¾ÑÑ Ð£ÑÐµÐ±Ð½Ð¸Ðº Ð¡Ð²ÐµÑÑÐºÐ¾Ð¹ ÑÑÐ¸Ðº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857364"/>
            <a:ext cx="21431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8" name="Picture 12" descr="https://pp.userapi.com/c848524/v848524584/1000c9/vU6jgKNagV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223740" y="4134450"/>
            <a:ext cx="2786082" cy="208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https://pp.userapi.com/c851424/v851424633/888b1/CY_nFayEf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786190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8001056" cy="78579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Модуль «Основы православной культуры»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857233"/>
            <a:ext cx="5929354" cy="30718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учебного предмета состоит в том, чтобы помочь воспитаннику российской школы вырасти человеком высоконравственным: добрым и честным, трудолюбивым и ответственным, почтительным к родителям, благодарным учителям и воспитателям, любящим свою Родину, а также стремящимся помогать тем, кто нуждается в помощи, и благожелательно относящимся к людям других национальностей, верований и убеждений.</a:t>
            </a:r>
          </a:p>
        </p:txBody>
      </p:sp>
      <p:pic>
        <p:nvPicPr>
          <p:cNvPr id="28674" name="Picture 2" descr="ÐÐ°ÑÑÐ¸Ð½ÐºÐ¸ Ð¿Ð¾ Ð·Ð°Ð¿ÑÐ¾ÑÑ Ð£ÑÐµÐ±Ð½Ð¸Ðº Ð¾ÑÐ½Ð¾Ð²Ñ Ð¿ÑÐ°Ð²Ð¾ÑÐ»Ð°Ð²Ð½Ð¾Ð¹ ÐºÑÐ»ÑÑÑÑÑ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1000108"/>
            <a:ext cx="19050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https://pp.userapi.com/c848732/v848732584/1039ea/_1GRWOYu1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357290" y="3643314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https://pp.userapi.com/c844723/v844723584/176dbd/rlAu7w5iG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539234" y="3961834"/>
            <a:ext cx="2786081" cy="214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Литературное чтение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000108"/>
            <a:ext cx="7543824" cy="1928827"/>
          </a:xfrm>
        </p:spPr>
        <p:txBody>
          <a:bodyPr>
            <a:normAutofit fontScale="62500" lnSpcReduction="20000"/>
          </a:bodyPr>
          <a:lstStyle/>
          <a:p>
            <a:pPr lvl="0"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Тексты художественных произведений в учебнике литературного чтения Л.Ф. Климановой, В.Г. Горецкого позволяют проиллюстрировать изучаемое, создают на уроке  ситуацию анализа и оценки явлений действительности, которую воспроизводит художественный текст. Так например, на уроке литературного чтения мы изучаем произведение «Житие Сергия Радонежского».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Содержимое 3" descr="F:\орксэ опыт\орксэ\2004-01-01\Scan10010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928934"/>
            <a:ext cx="4838007" cy="344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https://pp.userapi.com/c850120/v850120858/b4f34/kez3WmHu_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714620"/>
            <a:ext cx="2100107" cy="373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Русский язык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00042"/>
            <a:ext cx="7929618" cy="221457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На уроках русского языка по учебнику В. П.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Канакиной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, В. Г. Горецкого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(2 часть) также раскрываются темы «Родина», «Храм» при изучении падежей имён прилагательных.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Межпредметные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связи с русским языком могут быть реализованы через систему работы с терминами и понятиями. Происходит обогащение лексического запаса  учащихся, совершенствуются навыки устной и письменной речи, повышается уровень грамотности. Этому способствует и работа учеников в рабочей тетради, в которой много заданий на развитие речи, применение орфографических правил при записи собственных и предложенных высказываний. </a:t>
            </a:r>
            <a:endParaRPr lang="ru-RU" sz="3800" dirty="0"/>
          </a:p>
        </p:txBody>
      </p:sp>
      <p:pic>
        <p:nvPicPr>
          <p:cNvPr id="6" name="Рисунок 5" descr="I:\Scan10011.JPG"/>
          <p:cNvPicPr/>
          <p:nvPr/>
        </p:nvPicPr>
        <p:blipFill>
          <a:blip r:embed="rId2" cstate="print"/>
          <a:srcRect l="17308" t="18138" r="17308" b="9310"/>
          <a:stretch>
            <a:fillRect/>
          </a:stretch>
        </p:blipFill>
        <p:spPr bwMode="auto">
          <a:xfrm>
            <a:off x="1785918" y="2786058"/>
            <a:ext cx="271464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pp.userapi.com/c852236/v852236500/9391c/ApYIcvLikn4.jpg"/>
          <p:cNvPicPr>
            <a:picLocks noChangeAspect="1" noChangeArrowheads="1"/>
          </p:cNvPicPr>
          <p:nvPr/>
        </p:nvPicPr>
        <p:blipFill>
          <a:blip r:embed="rId3" cstate="print"/>
          <a:srcRect l="5458" t="1213" b="5390"/>
          <a:stretch>
            <a:fillRect/>
          </a:stretch>
        </p:blipFill>
        <p:spPr bwMode="auto">
          <a:xfrm>
            <a:off x="285720" y="5572140"/>
            <a:ext cx="1500198" cy="1111526"/>
          </a:xfrm>
          <a:prstGeom prst="rect">
            <a:avLst/>
          </a:prstGeom>
          <a:noFill/>
        </p:spPr>
      </p:pic>
      <p:pic>
        <p:nvPicPr>
          <p:cNvPr id="7" name="Рисунок 6" descr="https://pp.userapi.com/c852020/v852020999/8b4ae/mHNA9RKxF2c.jpg"/>
          <p:cNvPicPr/>
          <p:nvPr/>
        </p:nvPicPr>
        <p:blipFill>
          <a:blip r:embed="rId4"/>
          <a:srcRect t="11538" b="37981"/>
          <a:stretch>
            <a:fillRect/>
          </a:stretch>
        </p:blipFill>
        <p:spPr bwMode="auto">
          <a:xfrm>
            <a:off x="4786314" y="4500570"/>
            <a:ext cx="4071966" cy="2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p.userapi.com/c844321/v844321719/1763b9/AA3jas_iYj4.jpg"/>
          <p:cNvPicPr/>
          <p:nvPr/>
        </p:nvPicPr>
        <p:blipFill>
          <a:blip r:embed="rId5"/>
          <a:srcRect t="44872" b="11699"/>
          <a:stretch>
            <a:fillRect/>
          </a:stretch>
        </p:blipFill>
        <p:spPr bwMode="auto">
          <a:xfrm>
            <a:off x="4786314" y="2571744"/>
            <a:ext cx="4000528" cy="186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0"/>
            <a:ext cx="5286412" cy="571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3600" dirty="0" err="1" smtClean="0">
                <a:solidFill>
                  <a:srgbClr val="0070C0"/>
                </a:solidFill>
              </a:rPr>
              <a:t>Севастополеведение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192882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5602" name="Picture 2" descr="https://pp.userapi.com/c851120/v851120500/88976/9CDmpG46VSI.jpg"/>
          <p:cNvPicPr>
            <a:picLocks noChangeAspect="1" noChangeArrowheads="1"/>
          </p:cNvPicPr>
          <p:nvPr/>
        </p:nvPicPr>
        <p:blipFill>
          <a:blip r:embed="rId2" cstate="print"/>
          <a:srcRect l="8035" b="17857"/>
          <a:stretch>
            <a:fillRect/>
          </a:stretch>
        </p:blipFill>
        <p:spPr bwMode="auto">
          <a:xfrm>
            <a:off x="0" y="0"/>
            <a:ext cx="3412459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https://pp.userapi.com/c849020/v849020620/101d6b/3l8oDdOEas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571480"/>
            <a:ext cx="257176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s://pp.userapi.com/c845521/v845521620/1774e5/wmmwNi3A0S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642918"/>
            <a:ext cx="2500330" cy="1875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ttps://pp.userapi.com/c850720/v850720500/8c7f7/_tmVgjrKaG0.jpg"/>
          <p:cNvPicPr>
            <a:picLocks noChangeAspect="1" noChangeArrowheads="1"/>
          </p:cNvPicPr>
          <p:nvPr/>
        </p:nvPicPr>
        <p:blipFill>
          <a:blip r:embed="rId5" cstate="print"/>
          <a:srcRect l="4720" t="2518" b="4335"/>
          <a:stretch>
            <a:fillRect/>
          </a:stretch>
        </p:blipFill>
        <p:spPr bwMode="auto">
          <a:xfrm>
            <a:off x="142844" y="2324109"/>
            <a:ext cx="2870936" cy="2105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https://pp.userapi.com/c852236/v852236500/9391c/ApYIcvLikn4.jpg"/>
          <p:cNvPicPr>
            <a:picLocks noChangeAspect="1" noChangeArrowheads="1"/>
          </p:cNvPicPr>
          <p:nvPr/>
        </p:nvPicPr>
        <p:blipFill>
          <a:blip r:embed="rId6" cstate="print"/>
          <a:srcRect l="5458" t="1213" b="5390"/>
          <a:stretch>
            <a:fillRect/>
          </a:stretch>
        </p:blipFill>
        <p:spPr bwMode="auto">
          <a:xfrm>
            <a:off x="214282" y="4572008"/>
            <a:ext cx="2857520" cy="2117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s://pp.userapi.com/c845124/v845124620/17cd88/Bsk_D0ts2Fo.jpg"/>
          <p:cNvPicPr>
            <a:picLocks noChangeAspect="1" noChangeArrowheads="1"/>
          </p:cNvPicPr>
          <p:nvPr/>
        </p:nvPicPr>
        <p:blipFill>
          <a:blip r:embed="rId7" cstate="print"/>
          <a:srcRect l="4013" t="2615" b="2140"/>
          <a:stretch>
            <a:fillRect/>
          </a:stretch>
        </p:blipFill>
        <p:spPr bwMode="auto">
          <a:xfrm>
            <a:off x="3143240" y="2571744"/>
            <a:ext cx="3071778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ttps://pp.userapi.com/c852036/v852036500/8d531/ZU-oHxxnrm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4196958"/>
            <a:ext cx="3286148" cy="2464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 descr="https://pp.userapi.com/c852028/v852028099/8a172/T-NJTrCuZ0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929174"/>
            <a:ext cx="2500330" cy="1875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https://pp.userapi.com/c850220/v850220620/b3854/E0GVzyMD-ec.jpg"/>
          <p:cNvPicPr>
            <a:picLocks noChangeAspect="1" noChangeArrowheads="1"/>
          </p:cNvPicPr>
          <p:nvPr/>
        </p:nvPicPr>
        <p:blipFill>
          <a:blip r:embed="rId10" cstate="print"/>
          <a:srcRect l="5025" t="1633" b="5653"/>
          <a:stretch>
            <a:fillRect/>
          </a:stretch>
        </p:blipFill>
        <p:spPr bwMode="auto">
          <a:xfrm>
            <a:off x="6500826" y="2571744"/>
            <a:ext cx="2146616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9463fda9b4f34c6030be7c36d2ca77782beb5"/>
</p:tagLst>
</file>

<file path=ppt/theme/theme1.xml><?xml version="1.0" encoding="utf-8"?>
<a:theme xmlns:a="http://schemas.openxmlformats.org/drawingml/2006/main" name="universal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universal</Template>
  <TotalTime>519</TotalTime>
  <Words>1093</Words>
  <Application>Microsoft Office PowerPoint</Application>
  <PresentationFormat>Экран (4:3)</PresentationFormat>
  <Paragraphs>126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universal</vt:lpstr>
      <vt:lpstr>Слайд 1</vt:lpstr>
      <vt:lpstr>Слайд 2</vt:lpstr>
      <vt:lpstr>Слайд 3</vt:lpstr>
      <vt:lpstr>Слайд 4</vt:lpstr>
      <vt:lpstr>Модуль «Основы светской этики»  </vt:lpstr>
      <vt:lpstr>Модуль «Основы православной культуры»</vt:lpstr>
      <vt:lpstr>Литературное чтение</vt:lpstr>
      <vt:lpstr>Русский язык</vt:lpstr>
      <vt:lpstr>    Севастополеведение</vt:lpstr>
      <vt:lpstr>Музыка, ИЗО</vt:lpstr>
      <vt:lpstr>Изобразительное искусство</vt:lpstr>
      <vt:lpstr>Окружающий мир</vt:lpstr>
      <vt:lpstr>Музыка</vt:lpstr>
      <vt:lpstr>   Музыка</vt:lpstr>
      <vt:lpstr>Музыка</vt:lpstr>
      <vt:lpstr>                Изобразительное искусство</vt:lpstr>
      <vt:lpstr> Результативность интеграции</vt:lpstr>
      <vt:lpstr>        Общероссийская олимпиада школьников  по «Основам православной культуры»   «Русь святая, храни веру православную!»</vt:lpstr>
      <vt:lpstr>        Общероссийская олимпиада школьников  по «Основам православной культуры»   «Русь святая, храни веру православную!»</vt:lpstr>
      <vt:lpstr>       Проектная и исследовательская деятельность </vt:lpstr>
      <vt:lpstr>             Проект «Профессии» </vt:lpstr>
      <vt:lpstr>         Проектная и исследовательская деятельность </vt:lpstr>
      <vt:lpstr>ПРЕЗЕНТАЦИЯ ДЕТСКОГО ПРОЕКТА  "ВПЕРЁД К ЗВЁЗДАМ!"</vt:lpstr>
      <vt:lpstr>Этот город самый лучший город на земле!</vt:lpstr>
      <vt:lpstr>Технология. Проектная деятельность: «Город будущего». </vt:lpstr>
      <vt:lpstr>Технология. Проектная деятельность: «Русская изба». </vt:lpstr>
      <vt:lpstr>Слайд 27</vt:lpstr>
      <vt:lpstr>        За нравственный подвиг учителя Лучший издательский проект </vt:lpstr>
      <vt:lpstr>Слайд 29</vt:lpstr>
      <vt:lpstr>Классный час на тему: "Терроризм - угроза обществу" </vt:lpstr>
      <vt:lpstr>Слайд 31</vt:lpstr>
      <vt:lpstr>Технология   (учебник Е.А. Лутцевой, Т. П. Зуевой)</vt:lpstr>
      <vt:lpstr>Экскурсии</vt:lpstr>
      <vt:lpstr>       </vt:lpstr>
      <vt:lpstr>       </vt:lpstr>
      <vt:lpstr>Слайд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XTreme.ws</cp:lastModifiedBy>
  <cp:revision>72</cp:revision>
  <dcterms:created xsi:type="dcterms:W3CDTF">2019-01-12T10:26:11Z</dcterms:created>
  <dcterms:modified xsi:type="dcterms:W3CDTF">2019-01-30T15:37:27Z</dcterms:modified>
</cp:coreProperties>
</file>